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00FF"/>
    <a:srgbClr val="E9583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0864-6EDC-4227-8B80-4BC7B72E1EB3}" type="datetimeFigureOut">
              <a:rPr lang="it-IT" smtClean="0"/>
              <a:pPr/>
              <a:t>15/06/2015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2F28-695C-4F8A-9D81-DAF4557601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0864-6EDC-4227-8B80-4BC7B72E1EB3}" type="datetimeFigureOut">
              <a:rPr lang="it-IT" smtClean="0"/>
              <a:pPr/>
              <a:t>15/06/2015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2F28-695C-4F8A-9D81-DAF4557601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0864-6EDC-4227-8B80-4BC7B72E1EB3}" type="datetimeFigureOut">
              <a:rPr lang="it-IT" smtClean="0"/>
              <a:pPr/>
              <a:t>15/06/2015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2F28-695C-4F8A-9D81-DAF4557601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0864-6EDC-4227-8B80-4BC7B72E1EB3}" type="datetimeFigureOut">
              <a:rPr lang="it-IT" smtClean="0"/>
              <a:pPr/>
              <a:t>15/06/2015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2F28-695C-4F8A-9D81-DAF4557601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0864-6EDC-4227-8B80-4BC7B72E1EB3}" type="datetimeFigureOut">
              <a:rPr lang="it-IT" smtClean="0"/>
              <a:pPr/>
              <a:t>15/06/2015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2F28-695C-4F8A-9D81-DAF4557601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0864-6EDC-4227-8B80-4BC7B72E1EB3}" type="datetimeFigureOut">
              <a:rPr lang="it-IT" smtClean="0"/>
              <a:pPr/>
              <a:t>15/06/2015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2F28-695C-4F8A-9D81-DAF4557601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0864-6EDC-4227-8B80-4BC7B72E1EB3}" type="datetimeFigureOut">
              <a:rPr lang="it-IT" smtClean="0"/>
              <a:pPr/>
              <a:t>15/06/2015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2F28-695C-4F8A-9D81-DAF4557601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0864-6EDC-4227-8B80-4BC7B72E1EB3}" type="datetimeFigureOut">
              <a:rPr lang="it-IT" smtClean="0"/>
              <a:pPr/>
              <a:t>15/06/2015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2F28-695C-4F8A-9D81-DAF4557601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0864-6EDC-4227-8B80-4BC7B72E1EB3}" type="datetimeFigureOut">
              <a:rPr lang="it-IT" smtClean="0"/>
              <a:pPr/>
              <a:t>15/06/2015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2F28-695C-4F8A-9D81-DAF4557601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0864-6EDC-4227-8B80-4BC7B72E1EB3}" type="datetimeFigureOut">
              <a:rPr lang="it-IT" smtClean="0"/>
              <a:pPr/>
              <a:t>15/06/2015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2F28-695C-4F8A-9D81-DAF4557601C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0864-6EDC-4227-8B80-4BC7B72E1EB3}" type="datetimeFigureOut">
              <a:rPr lang="it-IT" smtClean="0"/>
              <a:pPr/>
              <a:t>15/06/2015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1F22F28-695C-4F8A-9D81-DAF4557601C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4000864-6EDC-4227-8B80-4BC7B72E1EB3}" type="datetimeFigureOut">
              <a:rPr lang="it-IT" smtClean="0"/>
              <a:pPr/>
              <a:t>15/06/2015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1F22F28-695C-4F8A-9D81-DAF4557601C6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G_25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9536"/>
            <a:ext cx="9144000" cy="51389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741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Nuotato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35960"/>
          </a:xfrm>
        </p:spPr>
      </p:pic>
      <p:sp>
        <p:nvSpPr>
          <p:cNvPr id="5" name="CasellaDiTesto 4"/>
          <p:cNvSpPr txBox="1"/>
          <p:nvPr/>
        </p:nvSpPr>
        <p:spPr>
          <a:xfrm>
            <a:off x="0" y="5805264"/>
            <a:ext cx="914400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L’acqua è il nostro ambiente...</a:t>
            </a:r>
          </a:p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come per Tania Cagnotto,  Pellegrini,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Magnini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, Rosolino....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591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Pallavolist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692526"/>
          </a:xfrm>
        </p:spPr>
      </p:pic>
      <p:sp>
        <p:nvSpPr>
          <p:cNvPr id="4" name="CasellaDiTesto 3"/>
          <p:cNvSpPr txBox="1"/>
          <p:nvPr/>
        </p:nvSpPr>
        <p:spPr>
          <a:xfrm>
            <a:off x="0" y="5589240"/>
            <a:ext cx="914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0000"/>
                </a:solidFill>
                <a:latin typeface="Forte" pitchFamily="66" charset="0"/>
              </a:rPr>
              <a:t>Passione pallavolo!!</a:t>
            </a:r>
            <a:endParaRPr lang="it-IT" sz="3600" dirty="0">
              <a:solidFill>
                <a:srgbClr val="FF000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625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CalciatoriCalciatric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3912"/>
          </a:xfrm>
        </p:spPr>
      </p:pic>
      <p:sp>
        <p:nvSpPr>
          <p:cNvPr id="5" name="CasellaDiTesto 4"/>
          <p:cNvSpPr txBox="1"/>
          <p:nvPr/>
        </p:nvSpPr>
        <p:spPr>
          <a:xfrm>
            <a:off x="0" y="56612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>
              <a:solidFill>
                <a:srgbClr val="FF00FF"/>
              </a:solidFill>
              <a:latin typeface="Forte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573325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00FF"/>
                </a:solidFill>
                <a:latin typeface="Forte" pitchFamily="66" charset="0"/>
              </a:rPr>
              <a:t>Giocare a calcio: sport per ragazzi e ragazze!!</a:t>
            </a:r>
            <a:endParaRPr lang="it-IT" sz="3200" dirty="0">
              <a:solidFill>
                <a:srgbClr val="FF00FF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5882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Baller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4936" y="0"/>
            <a:ext cx="9168936" cy="5850348"/>
          </a:xfrm>
        </p:spPr>
      </p:pic>
      <p:sp>
        <p:nvSpPr>
          <p:cNvPr id="5" name="CasellaDiTesto 4"/>
          <p:cNvSpPr txBox="1"/>
          <p:nvPr/>
        </p:nvSpPr>
        <p:spPr>
          <a:xfrm>
            <a:off x="0" y="5805264"/>
            <a:ext cx="9144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7030A0"/>
                </a:solidFill>
                <a:latin typeface="Forte" pitchFamily="66" charset="0"/>
              </a:rPr>
              <a:t>Il sogno della danza per ragazze...come Carla </a:t>
            </a:r>
            <a:r>
              <a:rPr lang="it-IT" sz="2800" dirty="0" err="1" smtClean="0">
                <a:solidFill>
                  <a:srgbClr val="7030A0"/>
                </a:solidFill>
                <a:latin typeface="Forte" pitchFamily="66" charset="0"/>
              </a:rPr>
              <a:t>fracci</a:t>
            </a:r>
            <a:r>
              <a:rPr lang="it-IT" sz="2800" dirty="0" smtClean="0">
                <a:solidFill>
                  <a:srgbClr val="7030A0"/>
                </a:solidFill>
                <a:latin typeface="Forte" pitchFamily="66" charset="0"/>
              </a:rPr>
              <a:t>..........</a:t>
            </a:r>
            <a:endParaRPr lang="it-IT" sz="2800" dirty="0">
              <a:solidFill>
                <a:srgbClr val="7030A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6302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Ballerin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58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0" y="55892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800" dirty="0" smtClean="0">
              <a:solidFill>
                <a:srgbClr val="7030A0"/>
              </a:solidFill>
              <a:latin typeface="Forte" pitchFamily="66" charset="0"/>
            </a:endParaRPr>
          </a:p>
          <a:p>
            <a:pPr algn="ctr"/>
            <a:r>
              <a:rPr lang="it-IT" sz="2800" dirty="0" smtClean="0">
                <a:solidFill>
                  <a:srgbClr val="7030A0"/>
                </a:solidFill>
                <a:latin typeface="Forte" pitchFamily="66" charset="0"/>
              </a:rPr>
              <a:t>.... e ragazzi... come Roberto Bolle e Raffaele Paganini  </a:t>
            </a:r>
            <a:endParaRPr lang="it-IT" sz="2800" dirty="0">
              <a:solidFill>
                <a:srgbClr val="7030A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61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ottores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44477"/>
          </a:xfrm>
        </p:spPr>
      </p:pic>
      <p:sp>
        <p:nvSpPr>
          <p:cNvPr id="5" name="CasellaDiTesto 4"/>
          <p:cNvSpPr txBox="1"/>
          <p:nvPr/>
        </p:nvSpPr>
        <p:spPr>
          <a:xfrm>
            <a:off x="0" y="580526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B050"/>
                </a:solidFill>
                <a:latin typeface="Forte" pitchFamily="66" charset="0"/>
              </a:rPr>
              <a:t>La medicina nel nostro futuro......</a:t>
            </a:r>
          </a:p>
          <a:p>
            <a:pPr algn="ctr"/>
            <a:r>
              <a:rPr lang="it-IT" sz="2800" dirty="0" smtClean="0">
                <a:solidFill>
                  <a:srgbClr val="00B050"/>
                </a:solidFill>
                <a:latin typeface="Forte" pitchFamily="66" charset="0"/>
              </a:rPr>
              <a:t>come Rita Levi Montalcini...</a:t>
            </a:r>
            <a:endParaRPr lang="it-IT" sz="2800" dirty="0">
              <a:solidFill>
                <a:srgbClr val="00B05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6068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ottor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4979" cy="6126954"/>
          </a:xfrm>
        </p:spPr>
      </p:pic>
      <p:sp>
        <p:nvSpPr>
          <p:cNvPr id="5" name="CasellaDiTesto 4"/>
          <p:cNvSpPr txBox="1"/>
          <p:nvPr/>
        </p:nvSpPr>
        <p:spPr>
          <a:xfrm>
            <a:off x="0" y="60932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00B050"/>
                </a:solidFill>
                <a:latin typeface="Forte" pitchFamily="66" charset="0"/>
              </a:rPr>
              <a:t>.............o come Christian Barnard......</a:t>
            </a:r>
            <a:endParaRPr lang="it-IT" sz="2800" dirty="0">
              <a:solidFill>
                <a:srgbClr val="00B05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6147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ages (3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525658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83671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chemeClr val="accent3"/>
                </a:solidFill>
              </a:rPr>
              <a:t>Abbiamo capito che...</a:t>
            </a:r>
          </a:p>
          <a:p>
            <a:pPr algn="ctr"/>
            <a:r>
              <a:rPr lang="it-IT" sz="5400" b="1" dirty="0" smtClean="0">
                <a:ln/>
                <a:solidFill>
                  <a:schemeClr val="accent3"/>
                </a:solidFill>
              </a:rPr>
              <a:t>i</a:t>
            </a:r>
            <a:r>
              <a:rPr lang="it-IT" sz="5400" b="1" cap="none" spc="0" dirty="0" smtClean="0">
                <a:ln/>
                <a:solidFill>
                  <a:schemeClr val="accent3"/>
                </a:solidFill>
                <a:effectLst/>
              </a:rPr>
              <a:t> sogni non hanno genere</a:t>
            </a:r>
            <a:endParaRPr lang="it-IT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60932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Gli alunni delle classi  4A 4B 4C della Scuola Primaria  “Aldo Moro”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8845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sz="5400" dirty="0" smtClean="0">
                <a:latin typeface="Forte" pitchFamily="66" charset="0"/>
              </a:rPr>
              <a:t>Come abbiamo lavorato...</a:t>
            </a:r>
            <a:endParaRPr lang="it-IT" sz="5400" dirty="0">
              <a:latin typeface="Forte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400" dirty="0" smtClean="0">
                <a:solidFill>
                  <a:schemeClr val="tx2"/>
                </a:solidFill>
                <a:latin typeface="Forte" pitchFamily="66" charset="0"/>
              </a:rPr>
              <a:t>Abbiamo parlato, ascoltato e discusso chiedendoci se tra di noi ci fossero differenze nelle  aspettative sul futuro...</a:t>
            </a:r>
          </a:p>
          <a:p>
            <a:r>
              <a:rPr lang="it-IT" sz="2400" dirty="0" smtClean="0">
                <a:solidFill>
                  <a:srgbClr val="7030A0"/>
                </a:solidFill>
                <a:latin typeface="Forte" pitchFamily="66" charset="0"/>
              </a:rPr>
              <a:t>beh, sì, ce ne sono e sono dovute:</a:t>
            </a:r>
          </a:p>
          <a:p>
            <a:r>
              <a:rPr lang="it-IT" sz="2400" dirty="0" smtClean="0">
                <a:solidFill>
                  <a:srgbClr val="FFC000"/>
                </a:solidFill>
                <a:latin typeface="Forte" pitchFamily="66" charset="0"/>
              </a:rPr>
              <a:t>ad interessi diversi, </a:t>
            </a:r>
            <a:r>
              <a:rPr lang="it-IT" sz="2400" dirty="0" smtClean="0">
                <a:solidFill>
                  <a:srgbClr val="FF0000"/>
                </a:solidFill>
                <a:latin typeface="Forte" pitchFamily="66" charset="0"/>
              </a:rPr>
              <a:t>a talenti diversi, </a:t>
            </a:r>
            <a:r>
              <a:rPr lang="it-IT" sz="2400" dirty="0" smtClean="0">
                <a:solidFill>
                  <a:srgbClr val="FF00FF"/>
                </a:solidFill>
                <a:latin typeface="Forte" pitchFamily="66" charset="0"/>
              </a:rPr>
              <a:t>a sogni diversi...</a:t>
            </a:r>
            <a:r>
              <a:rPr lang="it-IT" sz="2400" dirty="0" smtClean="0">
                <a:solidFill>
                  <a:srgbClr val="C00000"/>
                </a:solidFill>
                <a:latin typeface="Forte" pitchFamily="66" charset="0"/>
              </a:rPr>
              <a:t>ma non a generi diversi.</a:t>
            </a:r>
          </a:p>
          <a:p>
            <a:r>
              <a:rPr lang="it-IT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Forte" pitchFamily="66" charset="0"/>
              </a:rPr>
              <a:t>Abbiamo quindi ricercato i nomi di uomini e donne che hanno saputo realizzare il sogno della loro vita:  </a:t>
            </a:r>
            <a:r>
              <a:rPr lang="it-IT" sz="2400" dirty="0" smtClean="0">
                <a:solidFill>
                  <a:srgbClr val="E9583B"/>
                </a:solidFill>
                <a:latin typeface="Forte" pitchFamily="66" charset="0"/>
              </a:rPr>
              <a:t>astronauti e astronaute, 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  <a:latin typeface="Forte" pitchFamily="66" charset="0"/>
              </a:rPr>
              <a:t>pittori e pittrici, </a:t>
            </a:r>
            <a:r>
              <a:rPr lang="it-IT" sz="2400" dirty="0" smtClean="0">
                <a:solidFill>
                  <a:srgbClr val="FF0000"/>
                </a:solidFill>
                <a:latin typeface="Forte" pitchFamily="66" charset="0"/>
              </a:rPr>
              <a:t>calciatori e calciatrici, </a:t>
            </a:r>
            <a:r>
              <a:rPr lang="it-IT" sz="2400" dirty="0" smtClean="0">
                <a:solidFill>
                  <a:srgbClr val="7030A0"/>
                </a:solidFill>
                <a:latin typeface="Forte" pitchFamily="66" charset="0"/>
              </a:rPr>
              <a:t>dottori e dottoresse......</a:t>
            </a:r>
          </a:p>
          <a:p>
            <a:r>
              <a:rPr lang="it-IT" sz="2400" dirty="0" smtClean="0">
                <a:solidFill>
                  <a:srgbClr val="FFC000"/>
                </a:solidFill>
                <a:latin typeface="Forte" pitchFamily="66" charset="0"/>
              </a:rPr>
              <a:t>Li abbiamo poi raccolti in un librone...</a:t>
            </a:r>
            <a:r>
              <a:rPr lang="it-IT" sz="2400" dirty="0" smtClean="0">
                <a:solidFill>
                  <a:srgbClr val="C00000"/>
                </a:solidFill>
                <a:latin typeface="Forte" pitchFamily="66" charset="0"/>
              </a:rPr>
              <a:t>e poi trasformato in </a:t>
            </a:r>
            <a:r>
              <a:rPr lang="it-IT" sz="2400" dirty="0" err="1" smtClean="0">
                <a:solidFill>
                  <a:srgbClr val="C00000"/>
                </a:solidFill>
                <a:latin typeface="Forte" pitchFamily="66" charset="0"/>
              </a:rPr>
              <a:t>power</a:t>
            </a:r>
            <a:r>
              <a:rPr lang="it-IT" sz="2400" dirty="0" smtClean="0">
                <a:solidFill>
                  <a:srgbClr val="C00000"/>
                </a:solidFill>
                <a:latin typeface="Forte" pitchFamily="66" charset="0"/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  <a:latin typeface="Forte" pitchFamily="66" charset="0"/>
              </a:rPr>
              <a:t>point</a:t>
            </a:r>
            <a:r>
              <a:rPr lang="it-IT" sz="2400" dirty="0" smtClean="0">
                <a:solidFill>
                  <a:srgbClr val="C00000"/>
                </a:solidFill>
                <a:latin typeface="Forte" pitchFamily="66" charset="0"/>
              </a:rPr>
              <a:t>...</a:t>
            </a:r>
            <a:r>
              <a:rPr lang="it-IT" sz="2400" dirty="0" smtClean="0">
                <a:solidFill>
                  <a:schemeClr val="accent4">
                    <a:lumMod val="75000"/>
                  </a:schemeClr>
                </a:solidFill>
                <a:latin typeface="Forte" pitchFamily="66" charset="0"/>
              </a:rPr>
              <a:t>eccolo!!</a:t>
            </a:r>
            <a:endParaRPr lang="it-IT" sz="2400" dirty="0" smtClean="0">
              <a:solidFill>
                <a:srgbClr val="FFC000"/>
              </a:solidFill>
              <a:latin typeface="Forte" pitchFamily="66" charset="0"/>
            </a:endParaRPr>
          </a:p>
          <a:p>
            <a:endParaRPr lang="it-IT" dirty="0" smtClean="0">
              <a:solidFill>
                <a:srgbClr val="C00000"/>
              </a:solidFill>
              <a:latin typeface="Forte" pitchFamily="66" charset="0"/>
            </a:endParaRPr>
          </a:p>
          <a:p>
            <a:pPr>
              <a:buNone/>
            </a:pPr>
            <a:endParaRPr lang="it-IT" dirty="0">
              <a:solidFill>
                <a:srgbClr val="FFC00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10265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Astronaut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413" y="1"/>
            <a:ext cx="9156413" cy="5949280"/>
          </a:xfrm>
        </p:spPr>
      </p:pic>
      <p:sp>
        <p:nvSpPr>
          <p:cNvPr id="5" name="CasellaDiTesto 4"/>
          <p:cNvSpPr txBox="1"/>
          <p:nvPr/>
        </p:nvSpPr>
        <p:spPr>
          <a:xfrm>
            <a:off x="0" y="59492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tx2"/>
                </a:solidFill>
                <a:latin typeface="Forte" pitchFamily="66" charset="0"/>
              </a:rPr>
              <a:t>Samantha </a:t>
            </a:r>
            <a:r>
              <a:rPr lang="it-IT" sz="2800" dirty="0" err="1" smtClean="0">
                <a:solidFill>
                  <a:schemeClr val="tx2"/>
                </a:solidFill>
                <a:latin typeface="Forte" pitchFamily="66" charset="0"/>
              </a:rPr>
              <a:t>Cristoforetti</a:t>
            </a:r>
            <a:r>
              <a:rPr lang="it-IT" sz="2800" dirty="0" smtClean="0">
                <a:solidFill>
                  <a:schemeClr val="tx2"/>
                </a:solidFill>
                <a:latin typeface="Forte" pitchFamily="66" charset="0"/>
              </a:rPr>
              <a:t>  e Paolo Nespoli..........nello spazio </a:t>
            </a:r>
            <a:endParaRPr lang="it-IT" sz="2800" dirty="0">
              <a:solidFill>
                <a:schemeClr val="tx2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7176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Esplorato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30247"/>
          </a:xfrm>
        </p:spPr>
      </p:pic>
      <p:sp>
        <p:nvSpPr>
          <p:cNvPr id="4" name="CasellaDiTesto 3"/>
          <p:cNvSpPr txBox="1"/>
          <p:nvPr/>
        </p:nvSpPr>
        <p:spPr>
          <a:xfrm>
            <a:off x="503040" y="5733256"/>
            <a:ext cx="864096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B050"/>
                </a:solidFill>
                <a:latin typeface="Forte" pitchFamily="66" charset="0"/>
              </a:rPr>
              <a:t>Esploriamo il mondo...</a:t>
            </a:r>
          </a:p>
          <a:p>
            <a:r>
              <a:rPr lang="it-IT" sz="2800" dirty="0" smtClean="0">
                <a:solidFill>
                  <a:srgbClr val="00B050"/>
                </a:solidFill>
                <a:latin typeface="Forte" pitchFamily="66" charset="0"/>
              </a:rPr>
              <a:t>come Cristoforo Colombo e Amelia </a:t>
            </a:r>
            <a:r>
              <a:rPr lang="it-IT" sz="2800" dirty="0" err="1" smtClean="0">
                <a:solidFill>
                  <a:srgbClr val="00B050"/>
                </a:solidFill>
                <a:latin typeface="Forte" pitchFamily="66" charset="0"/>
              </a:rPr>
              <a:t>Earhart</a:t>
            </a:r>
            <a:endParaRPr lang="it-IT" sz="2800" dirty="0">
              <a:solidFill>
                <a:srgbClr val="00B05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6162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Pitto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3049" cy="6324600"/>
          </a:xfrm>
        </p:spPr>
      </p:pic>
      <p:sp>
        <p:nvSpPr>
          <p:cNvPr id="5" name="CasellaDiTesto 4"/>
          <p:cNvSpPr txBox="1"/>
          <p:nvPr/>
        </p:nvSpPr>
        <p:spPr>
          <a:xfrm>
            <a:off x="0" y="6093296"/>
            <a:ext cx="9144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C00000"/>
                </a:solidFill>
                <a:latin typeface="Forte" pitchFamily="66" charset="0"/>
              </a:rPr>
              <a:t>Pittori come  Artemisia </a:t>
            </a:r>
            <a:r>
              <a:rPr lang="it-IT" sz="2800" dirty="0" err="1" smtClean="0">
                <a:solidFill>
                  <a:srgbClr val="C00000"/>
                </a:solidFill>
                <a:latin typeface="Forte" pitchFamily="66" charset="0"/>
              </a:rPr>
              <a:t>Gentileschi</a:t>
            </a:r>
            <a:r>
              <a:rPr lang="it-IT" sz="2800" dirty="0" smtClean="0">
                <a:solidFill>
                  <a:srgbClr val="C00000"/>
                </a:solidFill>
                <a:latin typeface="Forte" pitchFamily="66" charset="0"/>
              </a:rPr>
              <a:t>  e Van Gogh.........</a:t>
            </a:r>
            <a:r>
              <a:rPr lang="it-IT" sz="2400" dirty="0" smtClean="0">
                <a:latin typeface="Forte" pitchFamily="66" charset="0"/>
              </a:rPr>
              <a:t> </a:t>
            </a:r>
            <a:endParaRPr lang="it-IT" sz="2400" dirty="0">
              <a:latin typeface="Forte" pitchFamily="66" charset="0"/>
            </a:endParaRPr>
          </a:p>
        </p:txBody>
      </p:sp>
    </p:spTree>
  </p:cSld>
  <p:clrMapOvr>
    <a:masterClrMapping/>
  </p:clrMapOvr>
  <p:transition advTm="6412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Scienziat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24600"/>
          </a:xfrm>
        </p:spPr>
      </p:pic>
      <p:sp>
        <p:nvSpPr>
          <p:cNvPr id="5" name="CasellaDiTesto 4"/>
          <p:cNvSpPr txBox="1"/>
          <p:nvPr/>
        </p:nvSpPr>
        <p:spPr>
          <a:xfrm>
            <a:off x="0" y="6093296"/>
            <a:ext cx="9144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C000"/>
                </a:solidFill>
                <a:latin typeface="Forte" pitchFamily="66" charset="0"/>
              </a:rPr>
              <a:t>Albert Einstein e Ada </a:t>
            </a:r>
            <a:r>
              <a:rPr lang="it-IT" sz="2800" dirty="0" err="1" smtClean="0">
                <a:solidFill>
                  <a:srgbClr val="FFC000"/>
                </a:solidFill>
                <a:latin typeface="Forte" pitchFamily="66" charset="0"/>
              </a:rPr>
              <a:t>Lovelace</a:t>
            </a:r>
            <a:r>
              <a:rPr lang="it-IT" sz="2800" dirty="0" smtClean="0">
                <a:solidFill>
                  <a:srgbClr val="FFC000"/>
                </a:solidFill>
                <a:latin typeface="Forte" pitchFamily="66" charset="0"/>
              </a:rPr>
              <a:t>....geni della scienza!!!</a:t>
            </a:r>
            <a:endParaRPr lang="it-IT" sz="2800" dirty="0">
              <a:solidFill>
                <a:srgbClr val="FFC00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5882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Astronom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14" y="0"/>
            <a:ext cx="9131586" cy="6324600"/>
          </a:xfrm>
        </p:spPr>
      </p:pic>
      <p:sp>
        <p:nvSpPr>
          <p:cNvPr id="5" name="CasellaDiTesto 4"/>
          <p:cNvSpPr txBox="1"/>
          <p:nvPr/>
        </p:nvSpPr>
        <p:spPr>
          <a:xfrm>
            <a:off x="0" y="6021288"/>
            <a:ext cx="9144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Margherita</a:t>
            </a:r>
            <a:r>
              <a:rPr lang="it-IT" sz="2800" dirty="0" smtClean="0">
                <a:latin typeface="Forte" pitchFamily="66" charset="0"/>
              </a:rPr>
              <a:t> 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Hack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Forte" pitchFamily="66" charset="0"/>
              </a:rPr>
              <a:t>  e  Galileo....una vita tra le stelle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6287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Scritto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24600"/>
          </a:xfrm>
        </p:spPr>
      </p:pic>
      <p:sp>
        <p:nvSpPr>
          <p:cNvPr id="5" name="CasellaDiTesto 4"/>
          <p:cNvSpPr txBox="1"/>
          <p:nvPr/>
        </p:nvSpPr>
        <p:spPr>
          <a:xfrm>
            <a:off x="0" y="6093296"/>
            <a:ext cx="914400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latin typeface="Forte" pitchFamily="66" charset="0"/>
              </a:rPr>
              <a:t>Scrittori e scrittrici...come gli autori dei libri che amiamo:</a:t>
            </a:r>
          </a:p>
          <a:p>
            <a:r>
              <a:rPr lang="it-IT" sz="2800" dirty="0" err="1" smtClean="0">
                <a:solidFill>
                  <a:srgbClr val="FF0000"/>
                </a:solidFill>
                <a:latin typeface="Forte" pitchFamily="66" charset="0"/>
              </a:rPr>
              <a:t>Roald</a:t>
            </a:r>
            <a:r>
              <a:rPr lang="it-IT" sz="2800" dirty="0" smtClean="0">
                <a:solidFill>
                  <a:srgbClr val="FF0000"/>
                </a:solidFill>
                <a:latin typeface="Forte" pitchFamily="66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Forte" pitchFamily="66" charset="0"/>
              </a:rPr>
              <a:t>Dahl</a:t>
            </a:r>
            <a:r>
              <a:rPr lang="it-IT" sz="2800" dirty="0" smtClean="0">
                <a:solidFill>
                  <a:srgbClr val="FF0000"/>
                </a:solidFill>
                <a:latin typeface="Forte" pitchFamily="66" charset="0"/>
              </a:rPr>
              <a:t>  e Joanne Rowling</a:t>
            </a:r>
            <a:endParaRPr lang="it-IT" sz="2800" dirty="0">
              <a:solidFill>
                <a:srgbClr val="FF000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6146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Cuoch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63952"/>
          </a:xfrm>
        </p:spPr>
      </p:pic>
      <p:sp>
        <p:nvSpPr>
          <p:cNvPr id="5" name="CasellaDiTesto 4"/>
          <p:cNvSpPr txBox="1"/>
          <p:nvPr/>
        </p:nvSpPr>
        <p:spPr>
          <a:xfrm>
            <a:off x="0" y="5733256"/>
            <a:ext cx="914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7030A0"/>
                </a:solidFill>
                <a:latin typeface="Forte" pitchFamily="66" charset="0"/>
              </a:rPr>
              <a:t>La cucina per cuochi e cuoche </a:t>
            </a:r>
            <a:endParaRPr lang="it-IT" sz="3600" dirty="0">
              <a:solidFill>
                <a:srgbClr val="7030A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6427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</TotalTime>
  <Words>264</Words>
  <Application>Microsoft Office PowerPoint</Application>
  <PresentationFormat>Presentazione su schermo (4:3)</PresentationFormat>
  <Paragraphs>28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Equinozio</vt:lpstr>
      <vt:lpstr>Diapositiva 1</vt:lpstr>
      <vt:lpstr>Come abbiamo lavorato...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User</cp:lastModifiedBy>
  <cp:revision>48</cp:revision>
  <dcterms:created xsi:type="dcterms:W3CDTF">2015-06-14T12:27:10Z</dcterms:created>
  <dcterms:modified xsi:type="dcterms:W3CDTF">2015-06-15T09:34:42Z</dcterms:modified>
</cp:coreProperties>
</file>